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896" r:id="rId2"/>
    <p:sldId id="259" r:id="rId3"/>
    <p:sldId id="261" r:id="rId4"/>
    <p:sldId id="899" r:id="rId5"/>
    <p:sldId id="898" r:id="rId6"/>
    <p:sldId id="257" r:id="rId7"/>
    <p:sldId id="364" r:id="rId8"/>
    <p:sldId id="262" r:id="rId9"/>
    <p:sldId id="263" r:id="rId10"/>
    <p:sldId id="264" r:id="rId11"/>
    <p:sldId id="265" r:id="rId12"/>
    <p:sldId id="266" r:id="rId13"/>
    <p:sldId id="279" r:id="rId14"/>
    <p:sldId id="897" r:id="rId15"/>
    <p:sldId id="268" r:id="rId16"/>
    <p:sldId id="902" r:id="rId17"/>
    <p:sldId id="901" r:id="rId18"/>
    <p:sldId id="28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299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5000">
                <a:solidFill>
                  <a:srgbClr val="14406B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A094-F84A-4F81-B4CF-9109E2F6E2E0}" type="datetime1">
              <a:rPr lang="it-CH" smtClean="0"/>
              <a:t>21.07.2024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1192" y="13081000"/>
            <a:ext cx="488916" cy="471924"/>
          </a:xfrm>
        </p:spPr>
        <p:txBody>
          <a:bodyPr/>
          <a:lstStyle/>
          <a:p>
            <a:fld id="{696FBDA9-8B5D-4D25-A93C-7B69145713C1}" type="slidenum">
              <a:rPr lang="it-CH" smtClean="0"/>
              <a:pPr/>
              <a:t>‹#›</a:t>
            </a:fld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5702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mm.org/latest/userguide/library/03_tutorial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utorials.gromac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ambermd.org/tutorial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ti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nature.com/nsm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Setting up a protein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simulation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4779820" y="494809"/>
            <a:ext cx="151031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1503799" y="1874695"/>
            <a:ext cx="1581629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Simulations replicate a specific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thermodynamic ensemble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(typically NVT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 NPT), or even grand canonical (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μVT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1494643" y="3813381"/>
            <a:ext cx="16751789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You will have different options to include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atom velocities) and </a:t>
            </a:r>
            <a:r>
              <a:rPr i="1" dirty="0" err="1">
                <a:latin typeface="Calibri" panose="020F0502020204030204" pitchFamily="34" charset="0"/>
                <a:cs typeface="Calibri" panose="020F0502020204030204" pitchFamily="34" charset="0"/>
              </a:rPr>
              <a:t>barostats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positions) in your calculations: 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Nose-Hoover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Berendsen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Parrinello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-Rahman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Langevin piston</a:t>
            </a: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5" name="Group"/>
          <p:cNvGrpSpPr/>
          <p:nvPr/>
        </p:nvGrpSpPr>
        <p:grpSpPr>
          <a:xfrm>
            <a:off x="3611939" y="9982290"/>
            <a:ext cx="15009890" cy="2917339"/>
            <a:chOff x="0" y="0"/>
            <a:chExt cx="15009888" cy="2917337"/>
          </a:xfrm>
        </p:grpSpPr>
        <p:grpSp>
          <p:nvGrpSpPr>
            <p:cNvPr id="302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90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91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94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9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3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5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9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1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303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304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00" y="1847842"/>
            <a:ext cx="4356226" cy="49304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20271382" y="6750628"/>
            <a:ext cx="1265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μVT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10" name="Periodic boundary conditions and pressure coupling"/>
          <p:cNvSpPr txBox="1"/>
          <p:nvPr/>
        </p:nvSpPr>
        <p:spPr>
          <a:xfrm>
            <a:off x="1308413" y="602612"/>
            <a:ext cx="217671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Periodic boundary conditions</a:t>
            </a:r>
            <a:r>
              <a:rPr lang="en-GB" dirty="0"/>
              <a:t> (PBC)</a:t>
            </a:r>
            <a:r>
              <a:rPr dirty="0"/>
              <a:t> and pressure coupling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3830512" y="2456936"/>
            <a:ext cx="9688650" cy="10320268"/>
            <a:chOff x="0" y="0"/>
            <a:chExt cx="9688648" cy="10320266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88648" cy="807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If you want to simulate membrane systems you want to chose semi-isotropic pressure coupling!"/>
            <p:cNvSpPr txBox="1"/>
            <p:nvPr/>
          </p:nvSpPr>
          <p:spPr>
            <a:xfrm>
              <a:off x="583119" y="8278681"/>
              <a:ext cx="8931242" cy="2041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/>
                <a:t>If you want to simulate membrane systems</a:t>
              </a:r>
              <a:r>
                <a:rPr lang="en-GB" sz="4200" dirty="0"/>
                <a:t>,</a:t>
              </a:r>
              <a:r>
                <a:rPr sz="4200" dirty="0"/>
                <a:t> you want to chose semi-isotropic pressure coupling!</a:t>
              </a:r>
            </a:p>
          </p:txBody>
        </p:sp>
      </p:grp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5177384" y="5675824"/>
            <a:ext cx="2954008" cy="2391339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5388385" y="5851659"/>
            <a:ext cx="2974762" cy="1959151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8163636" y="3263014"/>
            <a:ext cx="3164225" cy="2391339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5198166" y="3263014"/>
            <a:ext cx="3185763" cy="2391339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2227141" y="3263012"/>
            <a:ext cx="3161244" cy="2391339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8163636" y="5675826"/>
            <a:ext cx="3164225" cy="2391339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2223376" y="5675826"/>
            <a:ext cx="3165007" cy="2391339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8152143" y="8061648"/>
            <a:ext cx="3175720" cy="2391339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5177384" y="8061648"/>
            <a:ext cx="3185763" cy="2391339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2227141" y="8061648"/>
            <a:ext cx="3161244" cy="2391339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11736689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807356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3803963" y="11866510"/>
            <a:ext cx="522098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0" dirty="0">
                <a:latin typeface="Helvetica Light"/>
                <a:cs typeface="Calibri" panose="020F0502020204030204" pitchFamily="34" charset="0"/>
              </a:rPr>
              <a:t>Typically, PBC in x-y-z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85" name="Rettangolo 222">
            <a:extLst>
              <a:ext uri="{FF2B5EF4-FFF2-40B4-BE49-F238E27FC236}">
                <a16:creationId xmlns:a16="http://schemas.microsoft.com/office/drawing/2014/main" id="{AAAD0C85-355C-1DC6-ADCD-034333F3C36B}"/>
              </a:ext>
            </a:extLst>
          </p:cNvPr>
          <p:cNvSpPr/>
          <p:nvPr/>
        </p:nvSpPr>
        <p:spPr>
          <a:xfrm>
            <a:off x="6157812" y="2038304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6" name="Rettangolo 222">
            <a:extLst>
              <a:ext uri="{FF2B5EF4-FFF2-40B4-BE49-F238E27FC236}">
                <a16:creationId xmlns:a16="http://schemas.microsoft.com/office/drawing/2014/main" id="{AF838803-0A99-C4A7-E073-4EBD8F270B18}"/>
              </a:ext>
            </a:extLst>
          </p:cNvPr>
          <p:cNvSpPr/>
          <p:nvPr/>
        </p:nvSpPr>
        <p:spPr>
          <a:xfrm>
            <a:off x="6157812" y="10481383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85" grpId="0"/>
      <p:bldP spid="3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18" name="Sampling timescales for protein systems"/>
          <p:cNvSpPr txBox="1"/>
          <p:nvPr/>
        </p:nvSpPr>
        <p:spPr>
          <a:xfrm>
            <a:off x="4863350" y="515589"/>
            <a:ext cx="149360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Sampling timescales for protein systems</a:t>
            </a:r>
          </a:p>
        </p:txBody>
      </p:sp>
      <p:sp>
        <p:nvSpPr>
          <p:cNvPr id="319" name="The steepest gradient determines the smallest timestep:"/>
          <p:cNvSpPr txBox="1"/>
          <p:nvPr/>
        </p:nvSpPr>
        <p:spPr>
          <a:xfrm>
            <a:off x="780429" y="2199740"/>
            <a:ext cx="1589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steepest gradient determines the smallest timestep:</a:t>
            </a:r>
          </a:p>
        </p:txBody>
      </p:sp>
      <p:sp>
        <p:nvSpPr>
          <p:cNvPr id="320" name="Timestep size is imposed by the fastest phenomenon we want to observe :…"/>
          <p:cNvSpPr txBox="1"/>
          <p:nvPr/>
        </p:nvSpPr>
        <p:spPr>
          <a:xfrm>
            <a:off x="737018" y="3513985"/>
            <a:ext cx="2125345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Timestep size is imposed by the fastest phenomenon we want to observe :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Covalent bond hydrogen-heavy atom (10</a:t>
            </a:r>
            <a:r>
              <a:rPr baseline="31999"/>
              <a:t>14 </a:t>
            </a:r>
            <a:r>
              <a:t>Hz): 0.5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Covalent bond heavy atom-heavy atom: 1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Angles fluctuations: 2 fs</a:t>
            </a:r>
          </a:p>
        </p:txBody>
      </p:sp>
      <p:sp>
        <p:nvSpPr>
          <p:cNvPr id="321" name="Restraining covalent bond distances allows to use 1-2 fs timesteps (restraining methods: SHAKE, RATTLE, LINCS,…)…"/>
          <p:cNvSpPr txBox="1"/>
          <p:nvPr/>
        </p:nvSpPr>
        <p:spPr>
          <a:xfrm>
            <a:off x="683127" y="7907932"/>
            <a:ext cx="12347073" cy="394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Restraining covalent bond distances allows to use 1-2 fs timesteps (restraining methods: SHAKE, RATTLE, LINCS,…) 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Hydrogen Mass repartitioning: 4 fs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Other integrators</a:t>
            </a:r>
            <a:r>
              <a:rPr lang="en-GB" dirty="0"/>
              <a:t> (e.g., Langevin)</a:t>
            </a:r>
            <a:r>
              <a:rPr dirty="0"/>
              <a:t>: 4 fs</a:t>
            </a:r>
            <a:r>
              <a:rPr lang="en-GB" dirty="0"/>
              <a:t> </a:t>
            </a:r>
            <a:r>
              <a:rPr dirty="0"/>
              <a:t>- 6 fs. </a:t>
            </a:r>
          </a:p>
        </p:txBody>
      </p:sp>
      <p:pic>
        <p:nvPicPr>
          <p:cNvPr id="322" name="Screenshot 2023-07-24 at 10.35.22.png" descr="Screenshot 2023-07-24 at 10.35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10" y="5639971"/>
            <a:ext cx="8341245" cy="78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2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30" name="How to best assess equilibration then?"/>
          <p:cNvSpPr txBox="1"/>
          <p:nvPr/>
        </p:nvSpPr>
        <p:spPr>
          <a:xfrm>
            <a:off x="1839598" y="1110118"/>
            <a:ext cx="208710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“equilibration” and “convergence”, what do they mean?</a:t>
            </a:r>
            <a:endParaRPr dirty="0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00" y="3762111"/>
            <a:ext cx="18451200" cy="792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9B846-2AD8-9FDE-FA5B-9C980117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30258" r="10388" b="8346"/>
          <a:stretch/>
        </p:blipFill>
        <p:spPr>
          <a:xfrm>
            <a:off x="2004560" y="3361821"/>
            <a:ext cx="19815861" cy="10271051"/>
          </a:xfrm>
          <a:prstGeom prst="rect">
            <a:avLst/>
          </a:prstGeom>
        </p:spPr>
      </p:pic>
      <p:sp>
        <p:nvSpPr>
          <p:cNvPr id="7" name="An example MD protocol">
            <a:extLst>
              <a:ext uri="{FF2B5EF4-FFF2-40B4-BE49-F238E27FC236}">
                <a16:creationId xmlns:a16="http://schemas.microsoft.com/office/drawing/2014/main" id="{88EF5CA0-271A-F980-C0EE-0935850361E5}"/>
              </a:ext>
            </a:extLst>
          </p:cNvPr>
          <p:cNvSpPr txBox="1"/>
          <p:nvPr/>
        </p:nvSpPr>
        <p:spPr>
          <a:xfrm>
            <a:off x="6286546" y="582843"/>
            <a:ext cx="118109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Example equilibration protocols</a:t>
            </a:r>
            <a:endParaRPr dirty="0"/>
          </a:p>
        </p:txBody>
      </p:sp>
      <p:sp>
        <p:nvSpPr>
          <p:cNvPr id="8" name="AIM: equilibrate your system…">
            <a:extLst>
              <a:ext uri="{FF2B5EF4-FFF2-40B4-BE49-F238E27FC236}">
                <a16:creationId xmlns:a16="http://schemas.microsoft.com/office/drawing/2014/main" id="{69DD4A89-C9D1-7AE4-4E7C-B69E77E179A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9" name="Living J. Comp. Mol. Sci. 2019, 1, 5957">
            <a:extLst>
              <a:ext uri="{FF2B5EF4-FFF2-40B4-BE49-F238E27FC236}">
                <a16:creationId xmlns:a16="http://schemas.microsoft.com/office/drawing/2014/main" id="{A5FEAE91-73CE-8DE9-2E6A-9F74779DD4C0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  <p:extLst>
      <p:ext uri="{BB962C8B-B14F-4D97-AF65-F5344CB8AC3E}">
        <p14:creationId xmlns:p14="http://schemas.microsoft.com/office/powerpoint/2010/main" val="6521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:…"/>
          <p:cNvSpPr txBox="1"/>
          <p:nvPr/>
        </p:nvSpPr>
        <p:spPr>
          <a:xfrm>
            <a:off x="449012" y="4005042"/>
            <a:ext cx="11532232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Equilibration</a:t>
            </a:r>
            <a:r>
              <a:rPr dirty="0">
                <a:latin typeface="Helvetica Light"/>
              </a:rPr>
              <a:t>: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Minimize energy, 1000 steepest descent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Heat system from 0 to 300 K in 500 </a:t>
            </a:r>
            <a:r>
              <a:rPr dirty="0" err="1">
                <a:latin typeface="Helvetica Light"/>
              </a:rPr>
              <a:t>ps</a:t>
            </a:r>
            <a:r>
              <a:rPr dirty="0">
                <a:latin typeface="Helvetica Light"/>
              </a:rPr>
              <a:t>, NPT, Berendsen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 1 atm. α-carbon restrained with 10 </a:t>
            </a:r>
            <a:r>
              <a:rPr lang="en-GB" dirty="0">
                <a:latin typeface="Helvetica Light"/>
              </a:rPr>
              <a:t>k</a:t>
            </a:r>
            <a:r>
              <a:rPr dirty="0" err="1">
                <a:latin typeface="Helvetica Light"/>
              </a:rPr>
              <a:t>cal</a:t>
            </a:r>
            <a:r>
              <a:rPr dirty="0">
                <a:latin typeface="Helvetica Light"/>
              </a:rPr>
              <a:t>/mol harmonic potential. 2 fs timestep, </a:t>
            </a:r>
            <a:r>
              <a:rPr lang="en-GB" dirty="0">
                <a:latin typeface="Helvetica Light"/>
              </a:rPr>
              <a:t>LINCS</a:t>
            </a:r>
            <a:r>
              <a:rPr dirty="0">
                <a:latin typeface="Helvetica Light"/>
              </a:rPr>
              <a:t> all bonds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1 ns </a:t>
            </a:r>
            <a:r>
              <a:rPr dirty="0" err="1">
                <a:latin typeface="Helvetica Light"/>
              </a:rPr>
              <a:t>nVT</a:t>
            </a:r>
            <a:r>
              <a:rPr dirty="0">
                <a:latin typeface="Helvetica Light"/>
              </a:rPr>
              <a:t> equilibration with Langevin dynamics, no atom constrained.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>
                <a:latin typeface="Helvetica Light"/>
              </a:rPr>
              <a:t>Production</a:t>
            </a:r>
            <a:r>
              <a:rPr dirty="0">
                <a:latin typeface="Helvetica Light"/>
              </a:rPr>
              <a:t>: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4. 1</a:t>
            </a:r>
            <a:r>
              <a:rPr dirty="0">
                <a:latin typeface="Helvetica Light"/>
              </a:rPr>
              <a:t> </a:t>
            </a:r>
            <a:r>
              <a:rPr lang="en-GB" dirty="0">
                <a:latin typeface="Helvetica Light"/>
              </a:rPr>
              <a:t>µ</a:t>
            </a:r>
            <a:r>
              <a:rPr dirty="0">
                <a:latin typeface="Helvetica Light"/>
              </a:rPr>
              <a:t>s NPT, Nose-Hoover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, PME for</a:t>
            </a:r>
            <a:r>
              <a:rPr lang="en-GB" dirty="0">
                <a:latin typeface="Helvetica Light"/>
              </a:rPr>
              <a:t> </a:t>
            </a: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     </a:t>
            </a:r>
            <a:r>
              <a:rPr dirty="0">
                <a:latin typeface="Helvetica Light"/>
              </a:rPr>
              <a:t>electrostatics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</p:txBody>
      </p:sp>
      <p:pic>
        <p:nvPicPr>
          <p:cNvPr id="332" name="Screenshot 2023-07-24 at 10.41.53.png" descr="Screenshot 2023-07-24 at 10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20" y="4744780"/>
            <a:ext cx="12060354" cy="61854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n example MD protocol">
            <a:extLst>
              <a:ext uri="{FF2B5EF4-FFF2-40B4-BE49-F238E27FC236}">
                <a16:creationId xmlns:a16="http://schemas.microsoft.com/office/drawing/2014/main" id="{AE72788A-3C1E-B7DC-482B-FB017A75A1B6}"/>
              </a:ext>
            </a:extLst>
          </p:cNvPr>
          <p:cNvSpPr txBox="1"/>
          <p:nvPr/>
        </p:nvSpPr>
        <p:spPr>
          <a:xfrm>
            <a:off x="6093388" y="582843"/>
            <a:ext cx="12197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An </a:t>
            </a:r>
            <a:r>
              <a:rPr lang="en-GB" i="1" dirty="0"/>
              <a:t>example</a:t>
            </a:r>
            <a:r>
              <a:rPr lang="en-GB" dirty="0"/>
              <a:t> simulation protocol</a:t>
            </a:r>
            <a:endParaRPr dirty="0"/>
          </a:p>
        </p:txBody>
      </p:sp>
      <p:sp>
        <p:nvSpPr>
          <p:cNvPr id="4" name="Living J. Comp. Mol. Sci. 2019, 1, 5957">
            <a:extLst>
              <a:ext uri="{FF2B5EF4-FFF2-40B4-BE49-F238E27FC236}">
                <a16:creationId xmlns:a16="http://schemas.microsoft.com/office/drawing/2014/main" id="{C4B75AC9-D1BD-8DB3-077D-3D454DE620A9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  <p:sp>
        <p:nvSpPr>
          <p:cNvPr id="5" name="AIM: equilibrate your system…">
            <a:extLst>
              <a:ext uri="{FF2B5EF4-FFF2-40B4-BE49-F238E27FC236}">
                <a16:creationId xmlns:a16="http://schemas.microsoft.com/office/drawing/2014/main" id="{DDE4294B-5977-4E7A-217D-48BCC359DC5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n example MD protocol">
            <a:extLst>
              <a:ext uri="{FF2B5EF4-FFF2-40B4-BE49-F238E27FC236}">
                <a16:creationId xmlns:a16="http://schemas.microsoft.com/office/drawing/2014/main" id="{70BD875F-DB38-6EB1-247D-69510BE287B6}"/>
              </a:ext>
            </a:extLst>
          </p:cNvPr>
          <p:cNvSpPr txBox="1"/>
          <p:nvPr/>
        </p:nvSpPr>
        <p:spPr>
          <a:xfrm>
            <a:off x="6352278" y="665971"/>
            <a:ext cx="11679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Which MD engine should I use?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F21C5-6CEA-22EF-BDEF-5629857692CD}"/>
              </a:ext>
            </a:extLst>
          </p:cNvPr>
          <p:cNvSpPr txBox="1"/>
          <p:nvPr/>
        </p:nvSpPr>
        <p:spPr>
          <a:xfrm>
            <a:off x="2335308" y="6858000"/>
            <a:ext cx="6593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Support for force field of choice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Performance for available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6E9F9-9E54-8945-F36A-D8E0AA368EA9}"/>
              </a:ext>
            </a:extLst>
          </p:cNvPr>
          <p:cNvSpPr txBox="1"/>
          <p:nvPr/>
        </p:nvSpPr>
        <p:spPr>
          <a:xfrm>
            <a:off x="12192000" y="6858000"/>
            <a:ext cx="1083425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dirty="0"/>
              <a:t>Run on GPU if you can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dirty="0"/>
              <a:t>or run on </a:t>
            </a:r>
            <a:r>
              <a:rPr lang="en-GB" b="0" i="1" dirty="0"/>
              <a:t>many</a:t>
            </a:r>
            <a:r>
              <a:rPr lang="en-GB" b="0" dirty="0"/>
              <a:t> CPU cores </a:t>
            </a:r>
            <a:endParaRPr kumimoji="0" lang="en-GB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24831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CE2064F-B036-810D-DE35-E243173076AE}"/>
              </a:ext>
            </a:extLst>
          </p:cNvPr>
          <p:cNvSpPr txBox="1"/>
          <p:nvPr/>
        </p:nvSpPr>
        <p:spPr>
          <a:xfrm>
            <a:off x="3983625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hlinkClick r:id="rId2"/>
              </a:rPr>
              <a:t>https://docs.openforcefield.org/en/latest/examples.html</a:t>
            </a:r>
            <a:endParaRPr lang="en-GB" sz="4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706C77-98FB-3D37-A864-4EDB84E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2" y="2821935"/>
            <a:ext cx="18585710" cy="9663367"/>
          </a:xfrm>
          <a:prstGeom prst="rect">
            <a:avLst/>
          </a:prstGeom>
        </p:spPr>
      </p:pic>
      <p:pic>
        <p:nvPicPr>
          <p:cNvPr id="11" name="Picture 10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598921C9-7D90-2AFC-26EC-3A4B523DF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84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29CB-BC7E-3B2C-027E-C6BF4AEEC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21576" r="25969" b="16822"/>
          <a:stretch/>
        </p:blipFill>
        <p:spPr>
          <a:xfrm>
            <a:off x="3466214" y="3104525"/>
            <a:ext cx="16593784" cy="10611475"/>
          </a:xfrm>
          <a:prstGeom prst="rect">
            <a:avLst/>
          </a:prstGeom>
        </p:spPr>
      </p:pic>
      <p:pic>
        <p:nvPicPr>
          <p:cNvPr id="5" name="Picture 4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FB8A4CCF-FEF1-6D87-2511-1100E5F63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61" name="Screenshot 2023-07-22 at 12.06.43.png" descr="Screenshot 2023-07-22 at 12.06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9" y="1598937"/>
            <a:ext cx="8940801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seful resources to learn running simulations"/>
          <p:cNvSpPr txBox="1"/>
          <p:nvPr/>
        </p:nvSpPr>
        <p:spPr>
          <a:xfrm>
            <a:off x="3793976" y="335485"/>
            <a:ext cx="1679604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Useful resources to learn running simulations</a:t>
            </a:r>
          </a:p>
        </p:txBody>
      </p:sp>
      <p:pic>
        <p:nvPicPr>
          <p:cNvPr id="165" name="Screenshot 2023-07-23 at 10.57.46.png" descr="Screenshot 2023-07-23 at 10.57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9" y="4384927"/>
            <a:ext cx="8095120" cy="39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7-24 at 09.55.13.png" descr="Screenshot 2023-07-24 at 09.5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8626065"/>
            <a:ext cx="3269420" cy="490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7-24 at 09.56.06.png" descr="Screenshot 2023-07-24 at 09.56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71" y="8587353"/>
            <a:ext cx="3269420" cy="49745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B9F0C-8662-5AD9-50BB-6E0662223C08}"/>
              </a:ext>
            </a:extLst>
          </p:cNvPr>
          <p:cNvSpPr txBox="1"/>
          <p:nvPr/>
        </p:nvSpPr>
        <p:spPr>
          <a:xfrm>
            <a:off x="11236711" y="10374951"/>
            <a:ext cx="77427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Amber: </a:t>
            </a:r>
            <a:r>
              <a:rPr lang="en-GB" dirty="0">
                <a:hlinkClick r:id="rId6" action="ppaction://hlinkfile"/>
              </a:rPr>
              <a:t>ambermd.org/tutorials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43664-7F4C-E160-BDDB-22FC38431F70}"/>
              </a:ext>
            </a:extLst>
          </p:cNvPr>
          <p:cNvSpPr txBox="1"/>
          <p:nvPr/>
        </p:nvSpPr>
        <p:spPr>
          <a:xfrm>
            <a:off x="11236711" y="9587866"/>
            <a:ext cx="12573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GROMACS:</a:t>
            </a:r>
            <a:r>
              <a:rPr lang="en-GB" dirty="0">
                <a:hlinkClick r:id="rId7"/>
              </a:rPr>
              <a:t> tutorials.gromacs.org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BF067-E255-0C35-F522-E75D83724935}"/>
              </a:ext>
            </a:extLst>
          </p:cNvPr>
          <p:cNvSpPr txBox="1"/>
          <p:nvPr/>
        </p:nvSpPr>
        <p:spPr>
          <a:xfrm>
            <a:off x="11236711" y="11162036"/>
            <a:ext cx="1306308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 err="1"/>
              <a:t>OpenMM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docs.openmm.org/latest/</a:t>
            </a:r>
            <a:r>
              <a:rPr lang="en-GB" dirty="0" err="1">
                <a:hlinkClick r:id="rId8"/>
              </a:rPr>
              <a:t>userguide</a:t>
            </a:r>
            <a:r>
              <a:rPr lang="en-GB" dirty="0">
                <a:hlinkClick r:id="rId8"/>
              </a:rPr>
              <a:t>/library/03_tutorials.html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CE759-03FF-F348-FE36-0D3D18D644EF}"/>
              </a:ext>
            </a:extLst>
          </p:cNvPr>
          <p:cNvGrpSpPr/>
          <p:nvPr/>
        </p:nvGrpSpPr>
        <p:grpSpPr>
          <a:xfrm>
            <a:off x="10930269" y="3089195"/>
            <a:ext cx="12436974" cy="6465045"/>
            <a:chOff x="11823405" y="2129397"/>
            <a:chExt cx="10548780" cy="5483515"/>
          </a:xfrm>
        </p:grpSpPr>
        <p:pic>
          <p:nvPicPr>
            <p:cNvPr id="163" name="Screenshot 2023-07-22 at 12.12.33.png" descr="Screenshot 2023-07-22 at 12.12.3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0084" y="2129397"/>
              <a:ext cx="10452101" cy="539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8015E-A1E1-6EB5-CFA5-A277C64910D7}"/>
                </a:ext>
              </a:extLst>
            </p:cNvPr>
            <p:cNvSpPr/>
            <p:nvPr/>
          </p:nvSpPr>
          <p:spPr>
            <a:xfrm>
              <a:off x="11823405" y="7272670"/>
              <a:ext cx="1607979" cy="3402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BCF945-4FCD-5223-1F21-6BAE170E3D96}"/>
              </a:ext>
            </a:extLst>
          </p:cNvPr>
          <p:cNvGrpSpPr/>
          <p:nvPr/>
        </p:nvGrpSpPr>
        <p:grpSpPr>
          <a:xfrm>
            <a:off x="12448259" y="2296877"/>
            <a:ext cx="7607388" cy="10115110"/>
            <a:chOff x="12448259" y="2296877"/>
            <a:chExt cx="7607388" cy="10115110"/>
          </a:xfrm>
        </p:grpSpPr>
        <p:pic>
          <p:nvPicPr>
            <p:cNvPr id="3" name="Screenshot 2023-07-22 at 12.00.43.png" descr="Screenshot 2023-07-22 at 12.00.43.png">
              <a:extLst>
                <a:ext uri="{FF2B5EF4-FFF2-40B4-BE49-F238E27FC236}">
                  <a16:creationId xmlns:a16="http://schemas.microsoft.com/office/drawing/2014/main" id="{7C5CA653-F4B6-A58D-75FC-38F12E90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3953" y="3752575"/>
              <a:ext cx="6096001" cy="850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Getting your protein structure">
              <a:extLst>
                <a:ext uri="{FF2B5EF4-FFF2-40B4-BE49-F238E27FC236}">
                  <a16:creationId xmlns:a16="http://schemas.microsoft.com/office/drawing/2014/main" id="{C7F761A5-C23E-C879-09A5-CCEFA347563C}"/>
                </a:ext>
              </a:extLst>
            </p:cNvPr>
            <p:cNvSpPr txBox="1"/>
            <p:nvPr/>
          </p:nvSpPr>
          <p:spPr>
            <a:xfrm>
              <a:off x="12600703" y="2447810"/>
              <a:ext cx="7302501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rPr dirty="0"/>
                <a:t>Getting your protein structure</a:t>
              </a:r>
            </a:p>
          </p:txBody>
        </p:sp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5546E2B-1310-EC62-2896-0948AA79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5035335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shot 2023-07-22 at 12.02.12.png" descr="Screenshot 2023-07-22 at 12.02.12.png">
              <a:extLst>
                <a:ext uri="{FF2B5EF4-FFF2-40B4-BE49-F238E27FC236}">
                  <a16:creationId xmlns:a16="http://schemas.microsoft.com/office/drawing/2014/main" id="{EA86F2C9-2098-3FCF-C13A-AED47D38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3503" y="9238374"/>
              <a:ext cx="3136901" cy="1016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Getting ligands/co-factors">
              <a:extLst>
                <a:ext uri="{FF2B5EF4-FFF2-40B4-BE49-F238E27FC236}">
                  <a16:creationId xmlns:a16="http://schemas.microsoft.com/office/drawing/2014/main" id="{73FB2A37-FE88-34FA-3FA1-F3228DC2E78D}"/>
                </a:ext>
              </a:extLst>
            </p:cNvPr>
            <p:cNvSpPr txBox="1"/>
            <p:nvPr/>
          </p:nvSpPr>
          <p:spPr>
            <a:xfrm>
              <a:off x="13006595" y="8132957"/>
              <a:ext cx="6490717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t>Getting ligands/co-factors</a:t>
              </a:r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824E37A-8E49-0F76-51C0-76A775FA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10650626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0BC2DCCB-F1CD-CA54-CF6D-FE42CB63A9FC}"/>
                </a:ext>
              </a:extLst>
            </p:cNvPr>
            <p:cNvSpPr/>
            <p:nvPr/>
          </p:nvSpPr>
          <p:spPr>
            <a:xfrm>
              <a:off x="12448259" y="2296877"/>
              <a:ext cx="7607388" cy="10115110"/>
            </a:xfrm>
            <a:prstGeom prst="rect">
              <a:avLst/>
            </a:prstGeom>
            <a:ln w="63500">
              <a:solidFill>
                <a:srgbClr val="011993"/>
              </a:solidFill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" name="Screenshot 2023-07-21 at 14.04.17.png" descr="Screenshot 2023-07-21 at 14.04.17.png">
            <a:extLst>
              <a:ext uri="{FF2B5EF4-FFF2-40B4-BE49-F238E27FC236}">
                <a16:creationId xmlns:a16="http://schemas.microsoft.com/office/drawing/2014/main" id="{0EBF74E1-77B0-4087-6253-4A1A3261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14145040" y="2929547"/>
            <a:ext cx="4845119" cy="5013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6B6638D3-AB0F-12BE-546E-4417A05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692" y="6690226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creenshot 2023-07-22 at 11.57.44.png" descr="Screenshot 2023-07-22 at 11.57.44.png">
            <a:extLst>
              <a:ext uri="{FF2B5EF4-FFF2-40B4-BE49-F238E27FC236}">
                <a16:creationId xmlns:a16="http://schemas.microsoft.com/office/drawing/2014/main" id="{5252FA83-392D-C48B-C75E-DCD2D1F7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687" y="9390517"/>
            <a:ext cx="5925969" cy="210924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Prepping your protein and/or ligand(s)">
            <a:extLst>
              <a:ext uri="{FF2B5EF4-FFF2-40B4-BE49-F238E27FC236}">
                <a16:creationId xmlns:a16="http://schemas.microsoft.com/office/drawing/2014/main" id="{D8E43244-183A-3763-C88C-CA76F531BB5E}"/>
              </a:ext>
            </a:extLst>
          </p:cNvPr>
          <p:cNvSpPr txBox="1"/>
          <p:nvPr/>
        </p:nvSpPr>
        <p:spPr>
          <a:xfrm>
            <a:off x="13631164" y="2561925"/>
            <a:ext cx="5703015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Prepping your protein and/or ligand(s)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C89DB6D5-2501-880F-63DD-EA03536F6FA6}"/>
              </a:ext>
            </a:extLst>
          </p:cNvPr>
          <p:cNvSpPr/>
          <p:nvPr/>
        </p:nvSpPr>
        <p:spPr>
          <a:xfrm>
            <a:off x="13391634" y="2423900"/>
            <a:ext cx="6182074" cy="10115110"/>
          </a:xfrm>
          <a:prstGeom prst="rect">
            <a:avLst/>
          </a:prstGeom>
          <a:ln w="635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ick">
            <a:extLst>
              <a:ext uri="{FF2B5EF4-FFF2-40B4-BE49-F238E27FC236}">
                <a16:creationId xmlns:a16="http://schemas.microsoft.com/office/drawing/2014/main" id="{BA5A47CF-30E3-BEA5-21C0-7EF2ACA45242}"/>
              </a:ext>
            </a:extLst>
          </p:cNvPr>
          <p:cNvSpPr/>
          <p:nvPr/>
        </p:nvSpPr>
        <p:spPr>
          <a:xfrm>
            <a:off x="8076731" y="2217910"/>
            <a:ext cx="1585607" cy="121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BDDE3-B401-9DAB-3D04-2FF32B81BA5F}"/>
              </a:ext>
            </a:extLst>
          </p:cNvPr>
          <p:cNvSpPr txBox="1"/>
          <p:nvPr/>
        </p:nvSpPr>
        <p:spPr>
          <a:xfrm>
            <a:off x="16074327" y="11772792"/>
            <a:ext cx="126249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38533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98" name="Rectangle"/>
          <p:cNvSpPr/>
          <p:nvPr/>
        </p:nvSpPr>
        <p:spPr>
          <a:xfrm>
            <a:off x="12935774" y="2869692"/>
            <a:ext cx="7248866" cy="8372224"/>
          </a:xfrm>
          <a:prstGeom prst="rect">
            <a:avLst/>
          </a:prstGeom>
          <a:solidFill>
            <a:srgbClr val="FFFFFF"/>
          </a:solidFill>
          <a:ln w="76200">
            <a:gradFill>
              <a:gsLst>
                <a:gs pos="0">
                  <a:srgbClr val="009193"/>
                </a:gs>
                <a:gs pos="100000">
                  <a:srgbClr val="99D299"/>
                </a:gs>
              </a:gsLst>
              <a:lin ang="5400000" scaled="1"/>
            </a:gra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Gromacs"/>
          <p:cNvSpPr txBox="1"/>
          <p:nvPr/>
        </p:nvSpPr>
        <p:spPr>
          <a:xfrm>
            <a:off x="13406348" y="5202281"/>
            <a:ext cx="2583248" cy="95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Gromacs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Amber"/>
          <p:cNvSpPr txBox="1"/>
          <p:nvPr/>
        </p:nvSpPr>
        <p:spPr>
          <a:xfrm>
            <a:off x="13560331" y="6811591"/>
            <a:ext cx="2275282" cy="68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Amber</a:t>
            </a:r>
          </a:p>
        </p:txBody>
      </p:sp>
      <p:sp>
        <p:nvSpPr>
          <p:cNvPr id="203" name="NAMD"/>
          <p:cNvSpPr txBox="1"/>
          <p:nvPr/>
        </p:nvSpPr>
        <p:spPr>
          <a:xfrm>
            <a:off x="17104052" y="6624546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NAMD</a:t>
            </a:r>
          </a:p>
        </p:txBody>
      </p:sp>
      <p:sp>
        <p:nvSpPr>
          <p:cNvPr id="204" name="OpenMM"/>
          <p:cNvSpPr txBox="1"/>
          <p:nvPr/>
        </p:nvSpPr>
        <p:spPr>
          <a:xfrm>
            <a:off x="16990472" y="5459432"/>
            <a:ext cx="3125171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OpenMM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OMD"/>
          <p:cNvSpPr txBox="1"/>
          <p:nvPr/>
        </p:nvSpPr>
        <p:spPr>
          <a:xfrm>
            <a:off x="18073681" y="8152371"/>
            <a:ext cx="2275282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SOMD</a:t>
            </a:r>
          </a:p>
        </p:txBody>
      </p:sp>
      <p:sp>
        <p:nvSpPr>
          <p:cNvPr id="206" name="DLPoly"/>
          <p:cNvSpPr txBox="1"/>
          <p:nvPr/>
        </p:nvSpPr>
        <p:spPr>
          <a:xfrm>
            <a:off x="17796119" y="9529351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DLPoly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Charmm"/>
          <p:cNvSpPr txBox="1"/>
          <p:nvPr/>
        </p:nvSpPr>
        <p:spPr>
          <a:xfrm>
            <a:off x="13308517" y="8995632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Charmm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Python API"/>
          <p:cNvSpPr txBox="1"/>
          <p:nvPr/>
        </p:nvSpPr>
        <p:spPr>
          <a:xfrm>
            <a:off x="17177078" y="11695011"/>
            <a:ext cx="3120409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Python API</a:t>
            </a:r>
          </a:p>
        </p:txBody>
      </p:sp>
      <p:sp>
        <p:nvSpPr>
          <p:cNvPr id="210" name="mostly C++…"/>
          <p:cNvSpPr txBox="1"/>
          <p:nvPr/>
        </p:nvSpPr>
        <p:spPr>
          <a:xfrm>
            <a:off x="13523011" y="11400658"/>
            <a:ext cx="7965837" cy="112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/>
          <a:p>
            <a:pPr algn="l" defTabSz="1300479">
              <a:defRPr sz="2000"/>
            </a:pP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mostly C++</a:t>
            </a:r>
            <a:endParaRPr lang="en-GB" sz="42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300479">
              <a:defRPr sz="2000"/>
            </a:pP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omman</a:t>
            </a: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</a:p>
        </p:txBody>
      </p:sp>
      <p:sp>
        <p:nvSpPr>
          <p:cNvPr id="211" name="BioSimSpace"/>
          <p:cNvSpPr txBox="1"/>
          <p:nvPr/>
        </p:nvSpPr>
        <p:spPr>
          <a:xfrm>
            <a:off x="14026815" y="7998215"/>
            <a:ext cx="4452498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BioSimSpace</a:t>
            </a:r>
            <a:endParaRPr sz="4200" b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2F65F-8D4B-0C17-DEBB-0919F0F70503}"/>
              </a:ext>
            </a:extLst>
          </p:cNvPr>
          <p:cNvGrpSpPr/>
          <p:nvPr/>
        </p:nvGrpSpPr>
        <p:grpSpPr>
          <a:xfrm>
            <a:off x="2661452" y="2217910"/>
            <a:ext cx="7092258" cy="10953746"/>
            <a:chOff x="1336761" y="2508858"/>
            <a:chExt cx="6317983" cy="9757905"/>
          </a:xfrm>
        </p:grpSpPr>
        <p:sp>
          <p:nvSpPr>
            <p:cNvPr id="189" name="Get protein structure"/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90" name="Prep for simulation"/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91" name="Run Simulation Protocol"/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92" name="Simulation Analysis"/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imulation setup"/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96" name="Line"/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2" name="Tick"/>
            <p:cNvSpPr/>
            <p:nvPr/>
          </p:nvSpPr>
          <p:spPr>
            <a:xfrm>
              <a:off x="6242241" y="4357265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213" name="Tick"/>
            <p:cNvSpPr/>
            <p:nvPr/>
          </p:nvSpPr>
          <p:spPr>
            <a:xfrm>
              <a:off x="6160844" y="2508858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 dirty="0"/>
            </a:p>
          </p:txBody>
        </p:sp>
      </p:grpSp>
      <p:sp>
        <p:nvSpPr>
          <p:cNvPr id="3" name="Charmm">
            <a:extLst>
              <a:ext uri="{FF2B5EF4-FFF2-40B4-BE49-F238E27FC236}">
                <a16:creationId xmlns:a16="http://schemas.microsoft.com/office/drawing/2014/main" id="{ECC9717E-B7BF-392C-44C2-9D5FF609DBE3}"/>
              </a:ext>
            </a:extLst>
          </p:cNvPr>
          <p:cNvSpPr txBox="1"/>
          <p:nvPr/>
        </p:nvSpPr>
        <p:spPr>
          <a:xfrm>
            <a:off x="14426411" y="10027287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lang="en-GB" sz="4200" b="0" dirty="0">
                <a:latin typeface="Calibri" panose="020F0502020204030204" pitchFamily="34" charset="0"/>
                <a:cs typeface="Calibri" panose="020F0502020204030204" pitchFamily="34" charset="0"/>
              </a:rPr>
              <a:t>LAMMPS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etting your protein structure">
            <a:extLst>
              <a:ext uri="{FF2B5EF4-FFF2-40B4-BE49-F238E27FC236}">
                <a16:creationId xmlns:a16="http://schemas.microsoft.com/office/drawing/2014/main" id="{50393523-DCBA-C814-772D-2858C49D0848}"/>
              </a:ext>
            </a:extLst>
          </p:cNvPr>
          <p:cNvSpPr txBox="1"/>
          <p:nvPr/>
        </p:nvSpPr>
        <p:spPr>
          <a:xfrm>
            <a:off x="13217382" y="3069631"/>
            <a:ext cx="668564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en-GB" dirty="0"/>
              <a:t>Setup and run on your favourite MD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3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w-dasatanib-2.mov" descr="shaw-dasatanib-2.mov">
            <a:extLst>
              <a:ext uri="{FF2B5EF4-FFF2-40B4-BE49-F238E27FC236}">
                <a16:creationId xmlns:a16="http://schemas.microsoft.com/office/drawing/2014/main" id="{E0164596-5D3E-B7F6-E0D9-52974CB4EC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931" y="3211913"/>
            <a:ext cx="9708069" cy="970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33212" y="12895532"/>
            <a:ext cx="336997" cy="547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3455120" y="3849543"/>
            <a:ext cx="7873871" cy="8662352"/>
            <a:chOff x="-700636" y="-953505"/>
            <a:chExt cx="6630240" cy="7294184"/>
          </a:xfrm>
        </p:grpSpPr>
        <p:pic>
          <p:nvPicPr>
            <p:cNvPr id="15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703467">
              <a:off x="-1245132" y="2655486"/>
              <a:ext cx="7294184" cy="76201"/>
            </a:xfrm>
            <a:prstGeom prst="rect">
              <a:avLst/>
            </a:prstGeom>
            <a:effectLst/>
          </p:spPr>
        </p:pic>
        <p:pic>
          <p:nvPicPr>
            <p:cNvPr id="153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045372">
              <a:off x="-700636" y="2655486"/>
              <a:ext cx="6630238" cy="76201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0A07C2-EB1A-04F3-050F-B85A9874F465}"/>
              </a:ext>
            </a:extLst>
          </p:cNvPr>
          <p:cNvSpPr txBox="1"/>
          <p:nvPr/>
        </p:nvSpPr>
        <p:spPr>
          <a:xfrm>
            <a:off x="13361937" y="4729024"/>
            <a:ext cx="9982938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Running biomolecula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r MD can take days on specialised hardware.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5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Today we will </a:t>
            </a:r>
            <a:r>
              <a:rPr lang="en-GB" sz="5600" b="0" i="1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 run any of them, and instead will focus on fundamental principles.</a:t>
            </a:r>
          </a:p>
        </p:txBody>
      </p:sp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1549400" y="1822493"/>
            <a:ext cx="20828000" cy="125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lang="en-GB" sz="7200" dirty="0"/>
              <a:t>Disclaimer!</a:t>
            </a:r>
            <a:endParaRPr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20742" y="-81377"/>
            <a:ext cx="1645920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30294" y="2188329"/>
            <a:ext cx="3456384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 x, v and box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214870" y="2368349"/>
            <a:ext cx="3456384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forces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926838" y="4528589"/>
            <a:ext cx="403244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new x and v for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70854" y="9137101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x and v 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barostat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1070854" y="11441357"/>
            <a:ext cx="374441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x and v (with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9486678" y="3088429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12943062" y="380850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12943062" y="596874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12943062" y="1086529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14671254" y="3088429"/>
            <a:ext cx="144016" cy="9145016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11070854" y="6688829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restraints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12943062" y="8417021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231" name="Group"/>
          <p:cNvGrpSpPr/>
          <p:nvPr/>
        </p:nvGrpSpPr>
        <p:grpSpPr>
          <a:xfrm>
            <a:off x="5996305" y="9341540"/>
            <a:ext cx="15009889" cy="2917338"/>
            <a:chOff x="0" y="0"/>
            <a:chExt cx="15009888" cy="2917337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16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17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20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21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2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229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230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sp>
        <p:nvSpPr>
          <p:cNvPr id="232" name="Disulphide bridges"/>
          <p:cNvSpPr txBox="1"/>
          <p:nvPr/>
        </p:nvSpPr>
        <p:spPr>
          <a:xfrm rot="16200000">
            <a:off x="7480417" y="3072382"/>
            <a:ext cx="1374147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rPr dirty="0" err="1"/>
              <a:t>Disulphide</a:t>
            </a:r>
            <a:r>
              <a:rPr dirty="0"/>
              <a:t> bridges</a:t>
            </a:r>
          </a:p>
        </p:txBody>
      </p:sp>
      <p:sp>
        <p:nvSpPr>
          <p:cNvPr id="233" name="Protonation"/>
          <p:cNvSpPr txBox="1"/>
          <p:nvPr/>
        </p:nvSpPr>
        <p:spPr>
          <a:xfrm rot="16200000">
            <a:off x="8197209" y="3026067"/>
            <a:ext cx="1406145" cy="37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Protonation</a:t>
            </a:r>
          </a:p>
        </p:txBody>
      </p:sp>
      <p:sp>
        <p:nvSpPr>
          <p:cNvPr id="234" name="Alternative side chains"/>
          <p:cNvSpPr txBox="1"/>
          <p:nvPr/>
        </p:nvSpPr>
        <p:spPr>
          <a:xfrm rot="16200000">
            <a:off x="8079410" y="5016281"/>
            <a:ext cx="1388592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Alternative side chains</a:t>
            </a:r>
          </a:p>
        </p:txBody>
      </p:sp>
      <p:sp>
        <p:nvSpPr>
          <p:cNvPr id="235" name="Crystal Waters…"/>
          <p:cNvSpPr txBox="1"/>
          <p:nvPr/>
        </p:nvSpPr>
        <p:spPr>
          <a:xfrm rot="16200000">
            <a:off x="7295254" y="5016281"/>
            <a:ext cx="1744473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778933">
              <a:defRPr sz="2000" b="0"/>
            </a:pPr>
            <a:r>
              <a:t>Crystal Waters</a:t>
            </a:r>
          </a:p>
          <a:p>
            <a:pPr defTabSz="778933">
              <a:defRPr sz="2000" b="0"/>
            </a:pPr>
            <a:r>
              <a:t>Cofactors</a:t>
            </a:r>
          </a:p>
        </p:txBody>
      </p:sp>
      <p:sp>
        <p:nvSpPr>
          <p:cNvPr id="236" name="Line"/>
          <p:cNvSpPr/>
          <p:nvPr/>
        </p:nvSpPr>
        <p:spPr>
          <a:xfrm>
            <a:off x="7274864" y="4199736"/>
            <a:ext cx="2444805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7190146" y="2255632"/>
            <a:ext cx="3432103" cy="3393737"/>
            <a:chOff x="0" y="0"/>
            <a:chExt cx="3432102" cy="3393736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olvated protein"/>
            <p:cNvSpPr txBox="1"/>
            <p:nvPr/>
          </p:nvSpPr>
          <p:spPr>
            <a:xfrm>
              <a:off x="197336" y="2781930"/>
              <a:ext cx="2245305" cy="4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</a:t>
              </a:r>
            </a:p>
          </p:txBody>
        </p:sp>
      </p:grpSp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66" y="2236448"/>
            <a:ext cx="3940283" cy="394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/>
          <p:cNvSpPr txBox="1"/>
          <p:nvPr/>
        </p:nvSpPr>
        <p:spPr>
          <a:xfrm>
            <a:off x="11131379" y="3600907"/>
            <a:ext cx="240003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r>
              <a:rPr dirty="0"/>
              <a:t>Solvate in water and add ions</a:t>
            </a:r>
          </a:p>
        </p:txBody>
      </p:sp>
      <p:sp>
        <p:nvSpPr>
          <p:cNvPr id="243" name="Line"/>
          <p:cNvSpPr/>
          <p:nvPr/>
        </p:nvSpPr>
        <p:spPr>
          <a:xfrm>
            <a:off x="14201317" y="4199736"/>
            <a:ext cx="138596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8344852" y="5659294"/>
            <a:ext cx="13098896" cy="3393737"/>
            <a:chOff x="0" y="0"/>
            <a:chExt cx="13098895" cy="3393736"/>
          </a:xfrm>
        </p:grpSpPr>
        <p:grpSp>
          <p:nvGrpSpPr>
            <p:cNvPr id="246" name="Group"/>
            <p:cNvGrpSpPr/>
            <p:nvPr/>
          </p:nvGrpSpPr>
          <p:grpSpPr>
            <a:xfrm>
              <a:off x="10335295" y="1128877"/>
              <a:ext cx="2763601" cy="1208771"/>
              <a:chOff x="0" y="0"/>
              <a:chExt cx="2763600" cy="1208770"/>
            </a:xfrm>
          </p:grpSpPr>
          <p:sp>
            <p:nvSpPr>
              <p:cNvPr id="244" name="Line"/>
              <p:cNvSpPr/>
              <p:nvPr/>
            </p:nvSpPr>
            <p:spPr>
              <a:xfrm flipH="1">
                <a:off x="0" y="0"/>
                <a:ext cx="1" cy="120877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45" name="Apply forcefield description"/>
              <p:cNvSpPr txBox="1"/>
              <p:nvPr/>
            </p:nvSpPr>
            <p:spPr>
              <a:xfrm>
                <a:off x="69505" y="209144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Apply forcefield description</a:t>
                </a:r>
              </a:p>
            </p:txBody>
          </p:sp>
        </p:grp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346" y="8571466"/>
            <a:ext cx="4137956" cy="413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/>
          <p:cNvGrpSpPr/>
          <p:nvPr/>
        </p:nvGrpSpPr>
        <p:grpSpPr>
          <a:xfrm>
            <a:off x="812569" y="10953368"/>
            <a:ext cx="5007441" cy="1830691"/>
            <a:chOff x="-38777" y="2381901"/>
            <a:chExt cx="5007439" cy="1830689"/>
          </a:xfrm>
        </p:grpSpPr>
        <p:sp>
          <p:nvSpPr>
            <p:cNvPr id="251" name="Line"/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3200"/>
              </a:pPr>
              <a:endParaRPr/>
            </a:p>
          </p:txBody>
        </p:sp>
        <p:sp>
          <p:nvSpPr>
            <p:cNvPr id="253" name="Production simulation"/>
            <p:cNvSpPr txBox="1"/>
            <p:nvPr/>
          </p:nvSpPr>
          <p:spPr>
            <a:xfrm>
              <a:off x="-38777" y="3740666"/>
              <a:ext cx="39777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dirty="0"/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471564" y="13104418"/>
            <a:ext cx="1230785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200" dirty="0"/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16348725" y="13104418"/>
            <a:ext cx="656812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0" i="1">
                <a:solidFill>
                  <a:srgbClr val="016EBC"/>
                </a:solidFill>
              </a:defRPr>
            </a:pPr>
            <a:r>
              <a:rPr sz="2200" i="0" dirty="0"/>
              <a:t>Levitt,</a:t>
            </a:r>
            <a:r>
              <a:rPr sz="2200" dirty="0"/>
              <a:t> </a:t>
            </a:r>
            <a:r>
              <a:rPr sz="2200" dirty="0">
                <a:hlinkClick r:id="rId9"/>
              </a:rPr>
              <a:t>Nature Structural Biology</a:t>
            </a:r>
            <a:r>
              <a:rPr sz="2200" dirty="0"/>
              <a:t>, </a:t>
            </a:r>
            <a:r>
              <a:rPr sz="2200" b="1" dirty="0"/>
              <a:t>8, </a:t>
            </a:r>
            <a:r>
              <a:rPr sz="2200" i="0" dirty="0"/>
              <a:t>392–393(2001)</a:t>
            </a: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2538769" y="138054"/>
            <a:ext cx="180499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Molecular dynamics require multiple steps for the setup of simulations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2" animBg="1" advAuto="0"/>
      <p:bldP spid="249" grpId="1" animBg="1" advAuto="0"/>
      <p:bldP spid="250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643239" y="359687"/>
            <a:ext cx="256704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are many different choices for force fields to be made</a:t>
            </a:r>
          </a:p>
        </p:txBody>
      </p:sp>
      <p:sp>
        <p:nvSpPr>
          <p:cNvPr id="265" name="There is no “best force field”!"/>
          <p:cNvSpPr txBox="1"/>
          <p:nvPr/>
        </p:nvSpPr>
        <p:spPr>
          <a:xfrm>
            <a:off x="2206046" y="12463903"/>
            <a:ext cx="86841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is no “best force field”!</a:t>
            </a:r>
          </a:p>
        </p:txBody>
      </p:sp>
      <p:sp>
        <p:nvSpPr>
          <p:cNvPr id="266" name="Amber (Peter Kollmann, UCSF) –Glycam parameters cover most sugars (Robert J. Woods, University of Georgia)…"/>
          <p:cNvSpPr txBox="1"/>
          <p:nvPr/>
        </p:nvSpPr>
        <p:spPr>
          <a:xfrm>
            <a:off x="1034195" y="7693549"/>
            <a:ext cx="10945133" cy="4335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Amber</a:t>
            </a:r>
            <a:r>
              <a:rPr dirty="0"/>
              <a:t> (Peter </a:t>
            </a:r>
            <a:r>
              <a:rPr dirty="0" err="1"/>
              <a:t>Kollmann</a:t>
            </a:r>
            <a:r>
              <a:rPr dirty="0"/>
              <a:t>, UCSF)</a:t>
            </a:r>
            <a:br>
              <a:rPr dirty="0"/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 err="1"/>
              <a:t>Glycam</a:t>
            </a:r>
            <a:r>
              <a:rPr dirty="0"/>
              <a:t> parameters cover most sugars (Robert J. Woods, University of Georgia)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CHARMM</a:t>
            </a:r>
            <a:r>
              <a:rPr dirty="0"/>
              <a:t> (Martin Karplus, Harvard)</a:t>
            </a:r>
            <a:br>
              <a:rPr sz="1200" dirty="0">
                <a:latin typeface="Times Roman"/>
                <a:ea typeface="Times Roman"/>
                <a:cs typeface="Times Roman"/>
                <a:sym typeface="Times Roman"/>
              </a:rPr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/>
              <a:t>POPC, POPE, DPPC lipids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OPLS</a:t>
            </a:r>
            <a:r>
              <a:rPr dirty="0"/>
              <a:t> (William Jorgensen, Yale)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GROMOS</a:t>
            </a:r>
            <a:r>
              <a:rPr dirty="0"/>
              <a:t> (Wilfried van </a:t>
            </a:r>
            <a:r>
              <a:rPr dirty="0" err="1"/>
              <a:t>Gunsteren</a:t>
            </a:r>
            <a:r>
              <a:rPr dirty="0"/>
              <a:t>, ETHZ)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grpSp>
        <p:nvGrpSpPr>
          <p:cNvPr id="274" name="Group"/>
          <p:cNvGrpSpPr/>
          <p:nvPr/>
        </p:nvGrpSpPr>
        <p:grpSpPr>
          <a:xfrm>
            <a:off x="14483496" y="1736393"/>
            <a:ext cx="8439811" cy="4022137"/>
            <a:chOff x="0" y="-2875"/>
            <a:chExt cx="8439810" cy="4022136"/>
          </a:xfrm>
        </p:grpSpPr>
        <p:sp>
          <p:nvSpPr>
            <p:cNvPr id="269" name="Small molecule force fields"/>
            <p:cNvSpPr txBox="1"/>
            <p:nvPr/>
          </p:nvSpPr>
          <p:spPr>
            <a:xfrm>
              <a:off x="565802" y="-2875"/>
              <a:ext cx="671818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Small molecule force fields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79" y="829110"/>
              <a:ext cx="3396254" cy="1207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shot 2023-07-23 at 22.52.29.png" descr="Screenshot 2023-07-23 at 22.52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555" y="870023"/>
              <a:ext cx="3396255" cy="1125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9902"/>
              <a:ext cx="5277612" cy="1419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AFF"/>
            <p:cNvSpPr txBox="1"/>
            <p:nvPr/>
          </p:nvSpPr>
          <p:spPr>
            <a:xfrm>
              <a:off x="5525587" y="3029357"/>
              <a:ext cx="111633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GAFF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14634240" y="6833597"/>
            <a:ext cx="8138321" cy="4483155"/>
            <a:chOff x="-1" y="-4490"/>
            <a:chExt cx="8138319" cy="4483153"/>
          </a:xfrm>
        </p:grpSpPr>
        <p:sp>
          <p:nvSpPr>
            <p:cNvPr id="275" name="Machine learned force fields"/>
            <p:cNvSpPr txBox="1"/>
            <p:nvPr/>
          </p:nvSpPr>
          <p:spPr>
            <a:xfrm>
              <a:off x="443625" y="-4490"/>
              <a:ext cx="700191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Machine learned force fields</a:t>
              </a:r>
            </a:p>
          </p:txBody>
        </p:sp>
        <p:sp>
          <p:nvSpPr>
            <p:cNvPr id="276" name="Neuron"/>
            <p:cNvSpPr/>
            <p:nvPr/>
          </p:nvSpPr>
          <p:spPr>
            <a:xfrm>
              <a:off x="-1" y="1075966"/>
              <a:ext cx="2421576" cy="186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Ani-2x"/>
            <p:cNvSpPr txBox="1"/>
            <p:nvPr/>
          </p:nvSpPr>
          <p:spPr>
            <a:xfrm>
              <a:off x="2917292" y="1727326"/>
              <a:ext cx="127101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Ani-2x</a:t>
              </a:r>
            </a:p>
          </p:txBody>
        </p:sp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497" y="2518307"/>
              <a:ext cx="3053513" cy="196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Espaloma"/>
            <p:cNvSpPr txBox="1"/>
            <p:nvPr/>
          </p:nvSpPr>
          <p:spPr>
            <a:xfrm>
              <a:off x="653568" y="3218265"/>
              <a:ext cx="1912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Espaloma</a:t>
              </a:r>
            </a:p>
          </p:txBody>
        </p:sp>
        <p:sp>
          <p:nvSpPr>
            <p:cNvPr id="280" name="SchNet"/>
            <p:cNvSpPr txBox="1"/>
            <p:nvPr/>
          </p:nvSpPr>
          <p:spPr>
            <a:xfrm>
              <a:off x="6287591" y="1419987"/>
              <a:ext cx="14413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SchNet</a:t>
              </a:r>
            </a:p>
          </p:txBody>
        </p:sp>
        <p:sp>
          <p:nvSpPr>
            <p:cNvPr id="281" name="PhysNet"/>
            <p:cNvSpPr txBox="1"/>
            <p:nvPr/>
          </p:nvSpPr>
          <p:spPr>
            <a:xfrm>
              <a:off x="6287591" y="2120354"/>
              <a:ext cx="16318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PhysNet</a:t>
              </a:r>
            </a:p>
          </p:txBody>
        </p:sp>
        <p:sp>
          <p:nvSpPr>
            <p:cNvPr id="282" name="BandNN"/>
            <p:cNvSpPr txBox="1"/>
            <p:nvPr/>
          </p:nvSpPr>
          <p:spPr>
            <a:xfrm>
              <a:off x="6513733" y="3058358"/>
              <a:ext cx="162458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BandNN</a:t>
              </a:r>
            </a:p>
          </p:txBody>
        </p:sp>
      </p:grpSp>
      <p:sp>
        <p:nvSpPr>
          <p:cNvPr id="284" name="Coarse-grained force fields…."/>
          <p:cNvSpPr txBox="1"/>
          <p:nvPr/>
        </p:nvSpPr>
        <p:spPr>
          <a:xfrm>
            <a:off x="15355835" y="12278685"/>
            <a:ext cx="7258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i="1" dirty="0"/>
              <a:t>Coarse-grained force fields</a:t>
            </a:r>
            <a:r>
              <a:rPr lang="en-GB" i="1" dirty="0"/>
              <a:t>…</a:t>
            </a:r>
            <a:endParaRPr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99634-B77D-C61D-D49E-7F879CEA884D}"/>
              </a:ext>
            </a:extLst>
          </p:cNvPr>
          <p:cNvGrpSpPr/>
          <p:nvPr/>
        </p:nvGrpSpPr>
        <p:grpSpPr>
          <a:xfrm>
            <a:off x="302590" y="2005505"/>
            <a:ext cx="12154169" cy="5118305"/>
            <a:chOff x="855480" y="1388821"/>
            <a:chExt cx="11208929" cy="4720250"/>
          </a:xfrm>
        </p:grpSpPr>
        <p:grpSp>
          <p:nvGrpSpPr>
            <p:cNvPr id="263" name="Group"/>
            <p:cNvGrpSpPr/>
            <p:nvPr/>
          </p:nvGrpSpPr>
          <p:grpSpPr>
            <a:xfrm>
              <a:off x="855480" y="1388821"/>
              <a:ext cx="11208929" cy="4720250"/>
              <a:chOff x="645097" y="-74720"/>
              <a:chExt cx="7877350" cy="331727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45097" y="1311387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03925" y="-74720"/>
                <a:ext cx="4918522" cy="3317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82C583F0-FFEA-B2A0-759B-482666AE5D78}"/>
                </a:ext>
              </a:extLst>
            </p:cNvPr>
            <p:cNvSpPr/>
            <p:nvPr/>
          </p:nvSpPr>
          <p:spPr>
            <a:xfrm rot="5400000" flipV="1">
              <a:off x="3655099" y="1831700"/>
              <a:ext cx="1217118" cy="1552357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5" animBg="1" advAuto="0"/>
      <p:bldP spid="266" grpId="0"/>
      <p:bldP spid="274" grpId="2" animBg="1" advAuto="0"/>
      <p:bldP spid="283" grpId="3" animBg="1" advAuto="0"/>
      <p:bldP spid="284" grpId="4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850</Words>
  <Application>Microsoft Office PowerPoint</Application>
  <PresentationFormat>Custom</PresentationFormat>
  <Paragraphs>150</Paragraphs>
  <Slides>18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PowerPoint Presentation</vt:lpstr>
      <vt:lpstr>A typical workflow for molecular dynamics</vt:lpstr>
      <vt:lpstr>A typical workflow for molecular dynamics</vt:lpstr>
      <vt:lpstr>A typical workflow for molecular dynamics</vt:lpstr>
      <vt:lpstr>Disclaimer!</vt:lpstr>
      <vt:lpstr>A Molecular Dynamics timestep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62</cp:revision>
  <dcterms:modified xsi:type="dcterms:W3CDTF">2024-07-21T17:02:41Z</dcterms:modified>
</cp:coreProperties>
</file>